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4" r:id="rId3"/>
  </p:sldMasterIdLst>
  <p:notesMasterIdLst>
    <p:notesMasterId r:id="rId5"/>
  </p:notesMasterIdLst>
  <p:sldIdLst>
    <p:sldId id="295" r:id="rId4"/>
    <p:sldId id="263" r:id="rId6"/>
    <p:sldId id="419" r:id="rId7"/>
    <p:sldId id="420" r:id="rId8"/>
    <p:sldId id="405" r:id="rId9"/>
    <p:sldId id="442" r:id="rId10"/>
    <p:sldId id="443" r:id="rId11"/>
    <p:sldId id="436" r:id="rId12"/>
    <p:sldId id="444" r:id="rId13"/>
    <p:sldId id="404" r:id="rId14"/>
    <p:sldId id="381" r:id="rId15"/>
    <p:sldId id="374" r:id="rId16"/>
    <p:sldId id="445" r:id="rId17"/>
    <p:sldId id="376" r:id="rId18"/>
    <p:sldId id="262" r:id="rId19"/>
  </p:sldIdLst>
  <p:sldSz cx="9144000" cy="5143500" type="screen16x9"/>
  <p:notesSz cx="6858000" cy="9144000"/>
  <p:embeddedFontLst>
    <p:embeddedFont>
      <p:font typeface="Gulim" panose="020B0600000101010101" pitchFamily="34" charset="-127"/>
      <p:regular r:id="rId24"/>
    </p:embeddedFont>
    <p:embeddedFont>
      <p:font typeface="黑体" panose="02010609060101010101" pitchFamily="49" charset="-122"/>
      <p:regular r:id="rId25"/>
    </p:embeddedFont>
    <p:embeddedFont>
      <p:font typeface="楷体" panose="02010609060101010101" pitchFamily="49" charset="-122"/>
      <p:regular r:id="rId26"/>
    </p:embeddedFont>
    <p:embeddedFont>
      <p:font typeface="Calibri" panose="020F0502020204030204" pitchFamily="34" charset="0"/>
      <p:regular r:id="rId27"/>
    </p:embeddedFont>
    <p:embeddedFont>
      <p:font typeface="PingFang HK Semibold" panose="020B0400000000000000" charset="-120"/>
      <p:regular r:id="rId28"/>
    </p:embeddedFont>
    <p:embeddedFont>
      <p:font typeface="PingFang HK Regular" panose="020B0400000000000000" charset="-120"/>
      <p:regular r:id="rId29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上先生" initials="上先生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4992"/>
    <a:srgbClr val="0056AC"/>
    <a:srgbClr val="333399"/>
    <a:srgbClr val="000066"/>
    <a:srgbClr val="0046AC"/>
    <a:srgbClr val="DDE8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10" autoAdjust="0"/>
    <p:restoredTop sz="94697" autoAdjust="0"/>
  </p:normalViewPr>
  <p:slideViewPr>
    <p:cSldViewPr>
      <p:cViewPr varScale="1">
        <p:scale>
          <a:sx n="147" d="100"/>
          <a:sy n="147" d="100"/>
        </p:scale>
        <p:origin x="200" y="384"/>
      </p:cViewPr>
      <p:guideLst>
        <p:guide orient="horz" pos="1607"/>
        <p:guide pos="29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116513"/>
            <a:ext cx="9144000" cy="34925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4357688"/>
            <a:ext cx="9144000" cy="785812"/>
          </a:xfrm>
          <a:prstGeom prst="rect">
            <a:avLst/>
          </a:prstGeom>
          <a:solidFill>
            <a:srgbClr val="00499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9144000" cy="428625"/>
          </a:xfrm>
          <a:prstGeom prst="rect">
            <a:avLst/>
          </a:prstGeom>
          <a:solidFill>
            <a:srgbClr val="004992"/>
          </a:solidFill>
          <a:ln>
            <a:noFill/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6" name="图片 7" descr="横版组合（白色）——透明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3" y="4532313"/>
            <a:ext cx="2214562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0" y="4343400"/>
            <a:ext cx="9144000" cy="174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398463"/>
            <a:ext cx="9144000" cy="79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4857750"/>
            <a:ext cx="1905000" cy="228600"/>
          </a:xfrm>
          <a:ln>
            <a:miter lim="800000"/>
          </a:ln>
        </p:spPr>
        <p:txBody>
          <a:bodyPr wrap="square" numCol="1" anchor="t" anchorCtr="0" compatLnSpc="1"/>
          <a:lstStyle>
            <a:lvl1pPr algn="l">
              <a:defRPr sz="1400">
                <a:solidFill>
                  <a:srgbClr val="192214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4857750"/>
            <a:ext cx="2895600" cy="228600"/>
          </a:xfrm>
          <a:ln>
            <a:miter lim="800000"/>
          </a:ln>
        </p:spPr>
        <p:txBody>
          <a:bodyPr wrap="square" numCol="1" anchor="t" anchorCtr="0" compatLnSpc="1"/>
          <a:lstStyle>
            <a:lvl1pPr>
              <a:defRPr sz="1400">
                <a:solidFill>
                  <a:srgbClr val="192214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4857750"/>
            <a:ext cx="1905000" cy="228600"/>
          </a:xfrm>
          <a:ln>
            <a:miter lim="800000"/>
          </a:ln>
        </p:spPr>
        <p:txBody>
          <a:bodyPr anchor="t"/>
          <a:lstStyle>
            <a:lvl1pPr>
              <a:defRPr sz="1400">
                <a:solidFill>
                  <a:srgbClr val="192214"/>
                </a:solidFill>
                <a:latin typeface="-쉬리M" panose="02030600000101010101" pitchFamily="18" charset="-127"/>
                <a:ea typeface="-쉬리M" panose="02030600000101010101" pitchFamily="18" charset="-127"/>
              </a:defRPr>
            </a:lvl1pPr>
          </a:lstStyle>
          <a:p>
            <a:pPr>
              <a:defRPr/>
            </a:pPr>
            <a:fld id="{61C3734C-98C6-4BE9-BF6F-75B3DB4DCE99}" type="slidenum">
              <a:rPr lang="en-US" altLang="ko-KR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B943BF-14AD-4266-A458-B31C0865D11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0CD521-E465-4403-9D3A-AF8A71DEF10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46A9BD-2664-4103-93D2-6A4F85886BD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95AD46-25CD-4B37-82A6-7D2A92CED5C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9EE67F-1589-4CAA-A175-58650C2BBBA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E1BEA-EC2F-4CB4-8A0A-C1506FE276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8578A-945F-427B-A573-FFACDBB6388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8F1D2-987B-4837-B353-BA766E49349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BD0778-1466-4597-8BCF-D3ACD561CD6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D69FF9-3375-4779-B0CF-33C9E4E57E2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59DE0-2939-414B-9624-9DE1998C16F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89D2FC-C9B9-4A5B-8D80-8BFDE0268D2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6420-750D-4EAE-AA41-68C34BF4D54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23B96A-DADB-4E62-826D-F7C73FD5FB7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0"/>
            <a:ext cx="7901014" cy="579821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7643FC-1CC6-421D-90A0-13163E40C725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2539FA-6C81-485F-A16D-F1A656DB737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F89CA9-0F6A-E745-B1B5-0B3A7BE5D970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华文中宋" panose="02010600040101010101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90204" pitchFamily="34" charset="0"/>
              <a:ea typeface="华文中宋" panose="02010600040101010101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90204" pitchFamily="34" charset="0"/>
              <a:ea typeface="华文中宋" panose="02010600040101010101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721F5A-A6F2-4C4E-BFC8-8F7E8C0B0E84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华文中宋" panose="02010600040101010101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90204" pitchFamily="34" charset="0"/>
              <a:ea typeface="华文中宋" panose="02010600040101010101" charset="-122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257" y="0"/>
            <a:ext cx="7886700" cy="76615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00000"/>
              </a:lnSpc>
              <a:defRPr lang="en-US" sz="3000" b="1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611257" y="766157"/>
            <a:ext cx="7904093" cy="0"/>
            <a:chOff x="815009" y="1021543"/>
            <a:chExt cx="10538791" cy="0"/>
          </a:xfrm>
        </p:grpSpPr>
        <p:cxnSp>
          <p:nvCxnSpPr>
            <p:cNvPr id="7" name="直接连接符 6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 descr="横版组合——透明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457950" y="4555106"/>
            <a:ext cx="2314933" cy="4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05926-7B6D-4113-A4EE-3D45A2D2DDF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D00CFB-3BC0-4E8A-B9AF-0B2FF2EE55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A43F6-13E6-45D8-B9CE-563D3A58904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B39DB-0F87-4A39-8604-E2AAF85E341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F7384-E767-4931-9740-E2EF0E7DEBD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C08D52-EB71-489E-ACB3-1D1AD11BC47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C3AA41-2E82-4C2A-937F-CA4EDEC5567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40F35-031F-4072-8324-8AAE8846A78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A7643FC-1CC6-421D-90A0-13163E40C725}" type="datetimeFigureOut">
              <a:rPr lang="zh-CN" altLang="en-US"/>
            </a:fld>
            <a:endParaRPr lang="zh-CN" altLang="en-US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latin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72539FA-6C81-485F-A16D-F1A656DB7378}" type="slidenum">
              <a:rPr lang="zh-CN" altLang="en-US"/>
            </a:fld>
            <a:endParaRPr lang="zh-CN" altLang="en-US"/>
          </a:p>
        </p:txBody>
      </p:sp>
      <p:pic>
        <p:nvPicPr>
          <p:cNvPr id="1029" name="图片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4706938"/>
            <a:ext cx="348932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图片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700588"/>
            <a:ext cx="3429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图片 22" descr="横版组合——透明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4689475"/>
            <a:ext cx="17145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itchFamily="18" charset="-127"/>
          <a:ea typeface="-쉬리B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itchFamily="18" charset="-127"/>
          <a:ea typeface="-쉬리B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itchFamily="18" charset="-127"/>
          <a:ea typeface="-쉬리B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itchFamily="18" charset="-127"/>
          <a:ea typeface="-쉬리B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itchFamily="18" charset="-127"/>
          <a:ea typeface="-쉬리B" pitchFamily="18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itchFamily="18" charset="-127"/>
          <a:ea typeface="-쉬리B" pitchFamily="18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itchFamily="18" charset="-127"/>
          <a:ea typeface="-쉬리B" pitchFamily="18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itchFamily="18" charset="-127"/>
          <a:ea typeface="-쉬리B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rgbClr val="B1C9A9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rgbClr val="B1C9A9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rgbClr val="B1C9A9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>
          <a:solidFill>
            <a:srgbClr val="B1C9A9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>
          <a:solidFill>
            <a:srgbClr val="B1C9A9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rgbClr val="B1C9A9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rgbClr val="B1C9A9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rgbClr val="B1C9A9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rgbClr val="B1C9A9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D30A513-F471-4225-925E-E97D55C61B3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latin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2CDFE25-F257-4166-88AC-01968896B7FD}" type="slidenum">
              <a:rPr lang="zh-CN" altLang="en-US"/>
            </a:fld>
            <a:endParaRPr lang="zh-CN" altLang="en-US"/>
          </a:p>
        </p:txBody>
      </p:sp>
      <p:pic>
        <p:nvPicPr>
          <p:cNvPr id="2053" name="图片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79950"/>
            <a:ext cx="43497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4643438"/>
            <a:ext cx="485775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algun Gothic" panose="020B0503020000020004" charset="-127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algun Gothic" panose="020B0503020000020004" charset="-127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algun Gothic" panose="020B0503020000020004" charset="-127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algun Gothic" panose="020B0503020000020004" charset="-127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54987" y="3233152"/>
            <a:ext cx="25012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b="1" dirty="0">
                <a:latin typeface="PingFang HK Semibold" panose="020B0400000000000000" charset="-120"/>
                <a:ea typeface="PingFang HK Semibold" panose="020B0400000000000000" charset="-120"/>
                <a:cs typeface="PingFang HK Semibold" panose="020B0400000000000000" charset="-120"/>
              </a:rPr>
              <a:t>徐早辉 邓浩宇 吕玮智</a:t>
            </a:r>
            <a:r>
              <a:rPr lang="zh-CN" altLang="en-US" dirty="0">
                <a:latin typeface="PingFang HK Regular" panose="020B0400000000000000" charset="-120"/>
                <a:ea typeface="PingFang HK Regular" panose="020B0400000000000000" charset="-120"/>
              </a:rPr>
              <a:t> </a:t>
            </a:r>
            <a:endParaRPr lang="zh-CN" altLang="en-US" dirty="0">
              <a:latin typeface="PingFang HK Regular" panose="020B0400000000000000" charset="-120"/>
              <a:ea typeface="PingFang HK Regular" panose="020B0400000000000000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8062" y="1504970"/>
            <a:ext cx="67951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04992"/>
                </a:solidFill>
                <a:latin typeface="华文楷体" panose="02010600040101010101" charset="-122"/>
                <a:ea typeface="华文楷体" panose="02010600040101010101" charset="-122"/>
              </a:rPr>
              <a:t>智能聊天机器人——百变小冰</a:t>
            </a:r>
            <a:endParaRPr lang="zh-CN" altLang="en-US" sz="4000" b="1" dirty="0">
              <a:solidFill>
                <a:srgbClr val="004992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1290" y="1103630"/>
            <a:ext cx="263271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测试框架：</a:t>
            </a:r>
            <a:endParaRPr lang="zh-CN" sz="1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zh-CN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</a:t>
            </a:r>
            <a:r>
              <a:rPr lang="en-US" altLang="zh-CN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pytest</a:t>
            </a:r>
            <a:endParaRPr lang="zh-CN" sz="1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zh-CN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测试模块</a:t>
            </a:r>
            <a:r>
              <a:rPr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</a:t>
            </a:r>
            <a:endParaRPr sz="1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数据预处理模块</a:t>
            </a:r>
            <a:endParaRPr sz="1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seq2seq模型训练模块</a:t>
            </a:r>
            <a:endParaRPr sz="1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模型选择模块</a:t>
            </a:r>
            <a:endParaRPr sz="1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zh-CN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测试内容</a:t>
            </a:r>
            <a:r>
              <a:rPr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</a:t>
            </a:r>
            <a:endParaRPr sz="1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主要包括函数</a:t>
            </a:r>
            <a:r>
              <a:rPr lang="zh-CN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单元</a:t>
            </a:r>
            <a:r>
              <a:rPr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测试</a:t>
            </a:r>
            <a:endParaRPr sz="1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和关键变量检查</a:t>
            </a:r>
            <a:endParaRPr sz="1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055" y="458470"/>
            <a:ext cx="4557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自动化测试与仓库管理</a:t>
            </a:r>
            <a:endParaRPr lang="zh-CN" altLang="en-US" sz="3200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r="39795" b="2342"/>
          <a:stretch>
            <a:fillRect/>
          </a:stretch>
        </p:blipFill>
        <p:spPr>
          <a:xfrm>
            <a:off x="0" y="3818890"/>
            <a:ext cx="4443730" cy="13144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0" y="458470"/>
            <a:ext cx="4845050" cy="46393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1955" y="561340"/>
            <a:ext cx="4834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  <a:sym typeface="+mn-ea"/>
              </a:rPr>
              <a:t>自动化测试与仓库管理</a:t>
            </a:r>
            <a:endParaRPr lang="en-US" altLang="zh-CN" sz="3200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6975" y="1901190"/>
            <a:ext cx="5407025" cy="2300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36010" y="1564005"/>
            <a:ext cx="39947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Github Actions Runner</a:t>
            </a:r>
            <a:endParaRPr lang="en-US" altLang="zh-CN" sz="16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131570"/>
            <a:ext cx="2770505" cy="40684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1955" y="1144905"/>
            <a:ext cx="8153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1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、跑训练用的服务器虽然显卡更好，但是无法开放与前端传输数据的接口，新租用的</a:t>
            </a:r>
            <a:r>
              <a:rPr lang="zh-CN" altLang="en-US" sz="1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云服务器提供对外的端口号有限，需要进行配置。</a:t>
            </a:r>
            <a:r>
              <a:rPr lang="en-US" altLang="zh-CN" sz="1600" b="1" dirty="0">
                <a:solidFill>
                  <a:srgbClr val="00B05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√</a:t>
            </a:r>
            <a:endParaRPr lang="en-US" altLang="zh-CN" sz="1600" b="1" dirty="0">
              <a:solidFill>
                <a:srgbClr val="00B05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1955" y="561340"/>
            <a:ext cx="45821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遇到的突出问题</a:t>
            </a:r>
            <a:endParaRPr lang="zh-CN" altLang="en-US" sz="3200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1955" y="2302873"/>
            <a:ext cx="7194381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        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云服务器仅给了两个对外访问的端口号，一个是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2167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，另一个是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53278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，分别用于</a:t>
            </a:r>
            <a:r>
              <a:rPr lang="en-US" altLang="zh-CN" sz="1600" b="1" dirty="0" err="1">
                <a:latin typeface="华文楷体" panose="02010600040101010101" charset="-122"/>
                <a:ea typeface="华文楷体" panose="02010600040101010101" charset="-122"/>
              </a:rPr>
              <a:t>tensorbaord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和</a:t>
            </a:r>
            <a:r>
              <a:rPr lang="en-US" altLang="zh-CN" sz="1600" b="1" dirty="0" err="1">
                <a:latin typeface="华文楷体" panose="02010600040101010101" charset="-122"/>
                <a:ea typeface="华文楷体" panose="02010600040101010101" charset="-122"/>
              </a:rPr>
              <a:t>jupyterlab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的访问，因此需要将这两个进程先杀死并且不再自启动。开启后端服务器时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tomcat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要绑定在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6006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端口号，他是固定映射在对外端口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53278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上，</a:t>
            </a:r>
            <a:r>
              <a:rPr lang="en-US" altLang="zh-CN" sz="1600" b="1" dirty="0" err="1">
                <a:latin typeface="华文楷体" panose="02010600040101010101" charset="-122"/>
                <a:ea typeface="华文楷体" panose="02010600040101010101" charset="-122"/>
              </a:rPr>
              <a:t>nodejs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要绑定在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8888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上，他是固定映射在对外端口号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2167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上，具体原因未知，可能是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NAT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端口映射或是内网穿透技术导致的。</a:t>
            </a:r>
            <a:endParaRPr lang="zh-CN" altLang="en-US" sz="1600" b="1" dirty="0">
              <a:latin typeface="华文楷体" panose="02010600040101010101" charset="-122"/>
              <a:ea typeface="华文楷体" panose="02010600040101010101" charset="-122"/>
            </a:endParaRPr>
          </a:p>
          <a:p>
            <a:pPr algn="l"/>
            <a:endParaRPr lang="en-US" altLang="zh-CN" sz="1600" b="1" dirty="0">
              <a:solidFill>
                <a:srgbClr val="00B05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7544" y="1854170"/>
            <a:ext cx="458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解决方案</a:t>
            </a:r>
            <a:endParaRPr lang="zh-CN" altLang="en-US" sz="2000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1955" y="1144905"/>
            <a:ext cx="8153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latin typeface="华文楷体" panose="02010600040101010101" charset="-122"/>
                <a:ea typeface="华文楷体" panose="02010600040101010101" charset="-122"/>
              </a:rPr>
              <a:t>2</a:t>
            </a:r>
            <a:r>
              <a:rPr lang="zh-CN" altLang="en-US" sz="1600" b="1" dirty="0" err="1">
                <a:latin typeface="华文楷体" panose="02010600040101010101" charset="-122"/>
                <a:ea typeface="华文楷体" panose="02010600040101010101" charset="-122"/>
              </a:rPr>
              <a:t>、</a:t>
            </a:r>
            <a:r>
              <a:rPr lang="en-US" altLang="zh-CN" sz="1600" b="1" dirty="0" err="1">
                <a:latin typeface="华文楷体" panose="02010600040101010101" charset="-122"/>
                <a:ea typeface="华文楷体" panose="02010600040101010101" charset="-122"/>
              </a:rPr>
              <a:t>nodejs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作为后端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web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服务器是单线程，且是完全的异步读写，对事件处理流程的编写造成的了因扰，不能做</a:t>
            </a:r>
            <a:r>
              <a:rPr lang="en-US" altLang="zh-CN" sz="1600" b="1" dirty="0" err="1">
                <a:latin typeface="华文楷体" panose="02010600040101010101" charset="-122"/>
                <a:ea typeface="华文楷体" panose="02010600040101010101" charset="-122"/>
              </a:rPr>
              <a:t>cpu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密集型操作，较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Java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、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PHP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对多用户支持较差。</a:t>
            </a:r>
            <a:r>
              <a:rPr lang="zh-CN" altLang="en-US" sz="1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×</a:t>
            </a:r>
            <a:endParaRPr lang="en-US" altLang="zh-CN" sz="1600" b="1" dirty="0">
              <a:solidFill>
                <a:srgbClr val="00B05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1955" y="561340"/>
            <a:ext cx="45821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遇到的突出问题</a:t>
            </a:r>
            <a:endParaRPr lang="zh-CN" altLang="en-US" sz="3200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7190" y="2214037"/>
            <a:ext cx="8153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3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、对特定主题的识别不够精确精准，有时会出现错误</a:t>
            </a:r>
            <a:r>
              <a:rPr lang="zh-CN" altLang="en-US" sz="1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×</a:t>
            </a:r>
            <a:endParaRPr lang="en-US" altLang="zh-CN" sz="1600" b="1" dirty="0">
              <a:solidFill>
                <a:srgbClr val="00B05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7190" y="3379470"/>
            <a:ext cx="8153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4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、新闻调用的公开</a:t>
            </a:r>
            <a:r>
              <a:rPr lang="en-US" altLang="zh-CN" sz="1600" b="1" dirty="0" err="1">
                <a:latin typeface="华文楷体" panose="02010600040101010101" charset="-122"/>
                <a:ea typeface="华文楷体" panose="02010600040101010101" charset="-122"/>
              </a:rPr>
              <a:t>api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不稳定，可能失效</a:t>
            </a:r>
            <a:r>
              <a:rPr lang="en-US" altLang="zh-CN" sz="1600" b="1" dirty="0">
                <a:solidFill>
                  <a:srgbClr val="00B050"/>
                </a:solidFill>
                <a:latin typeface="华文楷体" panose="02010600040101010101" charset="-122"/>
                <a:ea typeface="华文楷体" panose="02010600040101010101" charset="-122"/>
              </a:rPr>
              <a:t>√</a:t>
            </a:r>
            <a:endParaRPr lang="en-US" altLang="zh-CN" sz="1600" b="1" dirty="0">
              <a:solidFill>
                <a:srgbClr val="00B05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1955" y="1725300"/>
            <a:ext cx="8153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>
                <a:latin typeface="华文楷体" panose="02010600040101010101" charset="-122"/>
                <a:ea typeface="华文楷体" panose="02010600040101010101" charset="-122"/>
              </a:rPr>
              <a:t>        nodejsnodejs</a:t>
            </a:r>
            <a:r>
              <a:rPr lang="zh-CN" altLang="zh-CN" sz="1200" b="1" dirty="0">
                <a:latin typeface="华文楷体" panose="02010600040101010101" charset="-122"/>
                <a:ea typeface="华文楷体" panose="02010600040101010101" charset="-122"/>
              </a:rPr>
              <a:t>全是异步调用和非阻塞</a:t>
            </a:r>
            <a:r>
              <a:rPr lang="en-US" altLang="zh-CN" sz="1200" b="1" dirty="0">
                <a:latin typeface="华文楷体" panose="02010600040101010101" charset="-122"/>
                <a:ea typeface="华文楷体" panose="02010600040101010101" charset="-122"/>
              </a:rPr>
              <a:t>I/O</a:t>
            </a:r>
            <a:r>
              <a:rPr lang="zh-CN" altLang="zh-CN" sz="1200" b="1" dirty="0">
                <a:latin typeface="华文楷体" panose="02010600040101010101" charset="-122"/>
                <a:ea typeface="华文楷体" panose="02010600040101010101" charset="-122"/>
              </a:rPr>
              <a:t>，</a:t>
            </a:r>
            <a:r>
              <a:rPr lang="en-US" altLang="zh-CN" sz="1200" b="1" dirty="0">
                <a:latin typeface="华文楷体" panose="02010600040101010101" charset="-122"/>
                <a:ea typeface="华文楷体" panose="02010600040101010101" charset="-122"/>
              </a:rPr>
              <a:t>Node </a:t>
            </a:r>
            <a:r>
              <a:rPr lang="zh-CN" altLang="zh-CN" sz="1200" b="1" dirty="0">
                <a:latin typeface="华文楷体" panose="02010600040101010101" charset="-122"/>
                <a:ea typeface="华文楷体" panose="02010600040101010101" charset="-122"/>
              </a:rPr>
              <a:t>会将</a:t>
            </a:r>
            <a:r>
              <a:rPr lang="en-US" altLang="zh-CN" sz="1200" b="1" dirty="0">
                <a:latin typeface="华文楷体" panose="02010600040101010101" charset="-122"/>
                <a:ea typeface="华文楷体" panose="02010600040101010101" charset="-122"/>
              </a:rPr>
              <a:t>I/0</a:t>
            </a:r>
            <a:r>
              <a:rPr lang="zh-CN" altLang="zh-CN" sz="1200" b="1" dirty="0">
                <a:latin typeface="华文楷体" panose="02010600040101010101" charset="-122"/>
                <a:ea typeface="华文楷体" panose="02010600040101010101" charset="-122"/>
              </a:rPr>
              <a:t>请求封装成一个对象；将这个请求对象推入到</a:t>
            </a:r>
            <a:r>
              <a:rPr lang="en-US" altLang="zh-CN" sz="1200" b="1" dirty="0">
                <a:latin typeface="华文楷体" panose="02010600040101010101" charset="-122"/>
                <a:ea typeface="华文楷体" panose="02010600040101010101" charset="-122"/>
              </a:rPr>
              <a:t> I/O </a:t>
            </a:r>
            <a:r>
              <a:rPr lang="zh-CN" altLang="zh-CN" sz="1200" b="1" dirty="0">
                <a:latin typeface="华文楷体" panose="02010600040101010101" charset="-122"/>
                <a:ea typeface="华文楷体" panose="02010600040101010101" charset="-122"/>
              </a:rPr>
              <a:t>线程池等待执行。使用</a:t>
            </a:r>
            <a:r>
              <a:rPr lang="en-US" altLang="zh-CN" sz="1200" b="1" dirty="0">
                <a:latin typeface="华文楷体" panose="02010600040101010101" charset="-122"/>
                <a:ea typeface="华文楷体" panose="02010600040101010101" charset="-122"/>
              </a:rPr>
              <a:t>Promise </a:t>
            </a:r>
            <a:r>
              <a:rPr lang="zh-CN" altLang="zh-CN" sz="1200" b="1" dirty="0">
                <a:latin typeface="华文楷体" panose="02010600040101010101" charset="-122"/>
                <a:ea typeface="华文楷体" panose="02010600040101010101" charset="-122"/>
              </a:rPr>
              <a:t>和</a:t>
            </a:r>
            <a:r>
              <a:rPr lang="en-US" altLang="zh-CN" sz="1200" b="1" dirty="0">
                <a:latin typeface="华文楷体" panose="02010600040101010101" charset="-122"/>
                <a:ea typeface="华文楷体" panose="02010600040101010101" charset="-122"/>
              </a:rPr>
              <a:t>async</a:t>
            </a:r>
            <a:r>
              <a:rPr lang="zh-CN" altLang="zh-CN" sz="1200" b="1" dirty="0">
                <a:latin typeface="华文楷体" panose="02010600040101010101" charset="-122"/>
                <a:ea typeface="华文楷体" panose="02010600040101010101" charset="-122"/>
              </a:rPr>
              <a:t>回调函数实现同步读写。但对多用户的支持还需进一步研究相关知识。 </a:t>
            </a:r>
            <a:endParaRPr lang="zh-CN" altLang="zh-CN" sz="1200" b="1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1505" y="3923030"/>
            <a:ext cx="3409315" cy="11772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11505" y="3670935"/>
            <a:ext cx="57480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 dirty="0" err="1">
                <a:latin typeface="华文楷体" panose="02010600040101010101" charset="-122"/>
                <a:ea typeface="华文楷体" panose="02010600040101010101" charset="-122"/>
              </a:rPr>
              <a:t>在调用API时有时提示SysCallError: (10054, 'WSAECONNRESET')</a:t>
            </a:r>
            <a:endParaRPr lang="en-US" altLang="zh-CN" sz="1200" b="1" dirty="0" err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33850" y="3923030"/>
            <a:ext cx="4702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 dirty="0" err="1">
                <a:latin typeface="华文楷体" panose="02010600040101010101" charset="-122"/>
                <a:ea typeface="华文楷体" panose="02010600040101010101" charset="-122"/>
              </a:rPr>
              <a:t>经过排错发现这并不是网络连接问题或系统问题，经过多个API的测试，最终换了另一个内容主题但更加稳定的接口</a:t>
            </a:r>
            <a:endParaRPr lang="en-US" altLang="zh-CN" sz="1200" b="1" dirty="0" err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670" y="4383405"/>
            <a:ext cx="5941695" cy="4597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05" y="2590800"/>
            <a:ext cx="4839335" cy="29781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11505" y="2927985"/>
            <a:ext cx="47434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 dirty="0" err="1">
                <a:latin typeface="华文楷体" panose="02010600040101010101" charset="-122"/>
                <a:ea typeface="华文楷体" panose="02010600040101010101" charset="-122"/>
              </a:rPr>
              <a:t>使用正则表达式进行匹配特定主题关键字，好处是方便快捷</a:t>
            </a:r>
            <a:endParaRPr lang="en-US" altLang="zh-CN" sz="1200" b="1" dirty="0" err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940" y="2201545"/>
            <a:ext cx="3002915" cy="107632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644390" y="3212465"/>
            <a:ext cx="4498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 dirty="0" err="1">
                <a:latin typeface="华文楷体" panose="02010600040101010101" charset="-122"/>
                <a:ea typeface="华文楷体" panose="02010600040101010101" charset="-122"/>
              </a:rPr>
              <a:t>但是对于一些特殊的问法则可能出现正则匹配不上的问题，这个问题并不好解决，需要一些复杂的人工智能算法理解文本本身</a:t>
            </a:r>
            <a:endParaRPr lang="en-US" altLang="zh-CN" sz="1200" b="1" dirty="0" err="1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20345" y="2894965"/>
            <a:ext cx="75158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系统的多用户支持不足，由于对</a:t>
            </a:r>
            <a:r>
              <a:rPr lang="en-US" altLang="zh-CN" sz="1600" b="1" dirty="0" err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node.js</a:t>
            </a:r>
            <a:r>
              <a:rPr lang="zh-CN" altLang="en-US" sz="1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的单线程异步</a:t>
            </a:r>
            <a:r>
              <a:rPr lang="en-US" altLang="zh-CN" sz="1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I/O</a:t>
            </a:r>
            <a:r>
              <a:rPr lang="zh-CN" altLang="en-US" sz="1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学习不足，目前项目仅支持单用户访问使用，进一步学习后有支持多用户的潜力</a:t>
            </a:r>
            <a:endParaRPr lang="zh-CN" altLang="en-US" sz="1600" b="1" dirty="0">
              <a:latin typeface="华文楷体" panose="02010600040101010101" charset="-122"/>
              <a:ea typeface="华文楷体" panose="02010600040101010101" charset="-122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特定主题会话内容的匹配不够精确，还可以提高智能程度</a:t>
            </a:r>
            <a:endParaRPr lang="zh-CN" altLang="en-US" sz="1600" b="1" dirty="0">
              <a:latin typeface="华文楷体" panose="02010600040101010101" charset="-122"/>
              <a:ea typeface="华文楷体" panose="02010600040101010101" charset="-122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进行问答时模型载入和计算速度较慢，有提升空间</a:t>
            </a:r>
            <a:endParaRPr lang="zh-CN" altLang="en-US" sz="1600" b="1" dirty="0">
              <a:latin typeface="华文楷体" panose="02010600040101010101" charset="-122"/>
              <a:ea typeface="华文楷体" panose="02010600040101010101" charset="-122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zh-CN" altLang="en-US" sz="1600" b="1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0345" y="440690"/>
            <a:ext cx="2734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总结与展望</a:t>
            </a:r>
            <a:endParaRPr lang="zh-CN" altLang="en-US" sz="3200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0345" y="1364615"/>
            <a:ext cx="85464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项目共有约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1000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代码行，前端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200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行，后端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100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行，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python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语言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700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行</a:t>
            </a:r>
            <a:endParaRPr lang="zh-CN" altLang="en-US" sz="1600" b="1" dirty="0">
              <a:latin typeface="华文楷体" panose="02010600040101010101" charset="-122"/>
              <a:ea typeface="华文楷体" panose="02010600040101010101" charset="-122"/>
            </a:endParaRP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单元测试用例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8</a:t>
            </a: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个</a:t>
            </a:r>
            <a:endParaRPr lang="zh-CN" altLang="en-US" sz="1600" b="1" dirty="0">
              <a:latin typeface="华文楷体" panose="02010600040101010101" charset="-122"/>
              <a:ea typeface="华文楷体" panose="02010600040101010101" charset="-122"/>
            </a:endParaRP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集成测试：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CICD</a:t>
            </a:r>
            <a:endParaRPr lang="zh-CN" altLang="en-US" sz="1600" b="1" dirty="0">
              <a:latin typeface="华文楷体" panose="02010600040101010101" charset="-122"/>
              <a:ea typeface="华文楷体" panose="02010600040101010101" charset="-122"/>
            </a:endParaRP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华文楷体" panose="02010600040101010101" charset="-122"/>
                <a:ea typeface="华文楷体" panose="02010600040101010101" charset="-122"/>
              </a:rPr>
              <a:t>功能包括：用户登录，自然语言查询天气、运势、新闻，切换使用多个语料库进行训练和对话</a:t>
            </a:r>
            <a:endParaRPr lang="zh-CN" altLang="en-US" sz="1600" b="1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2940" y="973127"/>
            <a:ext cx="2734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总结</a:t>
            </a:r>
            <a:endParaRPr lang="zh-CN" altLang="en-US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2940" y="2554912"/>
            <a:ext cx="2734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展望</a:t>
            </a:r>
            <a:endParaRPr lang="zh-CN" altLang="en-US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7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3054350"/>
            <a:ext cx="9144000" cy="33338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147" name="TextBox 6"/>
          <p:cNvSpPr txBox="1">
            <a:spLocks noChangeArrowheads="1"/>
          </p:cNvSpPr>
          <p:nvPr/>
        </p:nvSpPr>
        <p:spPr bwMode="auto">
          <a:xfrm>
            <a:off x="547370" y="3674428"/>
            <a:ext cx="292893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latinLnBrk="1" hangingPunct="1"/>
            <a:r>
              <a:rPr lang="zh-CN" altLang="en-US" sz="3600" b="1">
                <a:solidFill>
                  <a:srgbClr val="000099"/>
                </a:solidFill>
                <a:latin typeface="华文楷体" panose="02010600040101010101" charset="-122"/>
                <a:ea typeface="华文楷体" panose="02010600040101010101" charset="-122"/>
              </a:rPr>
              <a:t>谢谢！</a:t>
            </a:r>
            <a:endParaRPr lang="zh-CN" altLang="en-US" sz="3600" b="1">
              <a:solidFill>
                <a:srgbClr val="000099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6148" name="图片 10" descr="笔墨纸砚－周韧林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图片 6" descr="竖版组合logo——透明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188" y="3786188"/>
            <a:ext cx="1714500" cy="95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2637" y="555526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499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3600" b="1" dirty="0">
              <a:solidFill>
                <a:srgbClr val="00499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08760" y="1270000"/>
            <a:ext cx="3711575" cy="366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●需求分析</a:t>
            </a:r>
            <a:endParaRPr lang="zh-CN" altLang="en-US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  <a:sym typeface="+mn-ea"/>
              </a:rPr>
              <a:t>●案例分析</a:t>
            </a:r>
            <a:endParaRPr lang="zh-CN" altLang="en-US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●效果对比</a:t>
            </a:r>
            <a:endParaRPr lang="zh-CN" altLang="en-US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●具体实现</a:t>
            </a:r>
            <a:endParaRPr lang="zh-CN" altLang="en-US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●</a:t>
            </a:r>
            <a:r>
              <a:rPr lang="zh-CN" altLang="en-US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  <a:sym typeface="+mn-ea"/>
              </a:rPr>
              <a:t>自动化测试与仓库管理</a:t>
            </a:r>
            <a:endParaRPr lang="zh-CN" altLang="en-US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●遇到的突出问题</a:t>
            </a:r>
            <a:endParaRPr lang="zh-CN" altLang="en-US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  <a:sym typeface="+mn-ea"/>
              </a:rPr>
              <a:t>●总结与展望</a:t>
            </a:r>
            <a:endParaRPr lang="zh-CN" altLang="en-US" sz="3200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  <a:p>
            <a:pPr algn="l">
              <a:lnSpc>
                <a:spcPct val="100000"/>
              </a:lnSpc>
            </a:pPr>
            <a:endParaRPr lang="zh-CN" altLang="en-US" sz="3200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  <a:p>
            <a:pPr algn="l">
              <a:lnSpc>
                <a:spcPct val="100000"/>
              </a:lnSpc>
            </a:pPr>
            <a:endParaRPr lang="zh-CN" altLang="en-US" sz="3200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24163" y="2296696"/>
            <a:ext cx="82809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004992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我们可以发现，现有的开源聊天机器人项目大多只能使用单一语料，一个语料训练出一个模型，而且不同语料质量不一，内容偏向也不同。且使用</a:t>
            </a:r>
            <a:r>
              <a:rPr lang="en-US" altLang="zh-CN" sz="1800" b="1" dirty="0">
                <a:solidFill>
                  <a:srgbClr val="004992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seq2seq</a:t>
            </a:r>
            <a:r>
              <a:rPr lang="zh-CN" altLang="en-US" sz="1800" b="1" dirty="0">
                <a:solidFill>
                  <a:srgbClr val="004992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模型的聊天机器人只有从语料中学习语言模型的能力，没有更多的功能性。</a:t>
            </a:r>
            <a:endParaRPr lang="zh-CN" altLang="en-US" sz="1800" b="1" dirty="0">
              <a:solidFill>
                <a:srgbClr val="004992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1800" b="1" dirty="0">
                <a:solidFill>
                  <a:srgbClr val="004992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</a:t>
            </a:r>
            <a:r>
              <a:rPr lang="zh-CN" altLang="en-US" sz="1800" b="1" dirty="0">
                <a:solidFill>
                  <a:srgbClr val="004992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因此我们认为把多个不同语料训练出来的</a:t>
            </a:r>
            <a:r>
              <a:rPr lang="en-US" altLang="zh-CN" sz="1800" b="1" dirty="0">
                <a:solidFill>
                  <a:srgbClr val="004992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seq2seq</a:t>
            </a:r>
            <a:r>
              <a:rPr lang="zh-CN" altLang="en-US" sz="1800" b="1" dirty="0">
                <a:solidFill>
                  <a:srgbClr val="004992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模型组合起来，同时加入基于匹配规则实现的查询问答功能，是十分有价值的改进。</a:t>
            </a:r>
            <a:endParaRPr lang="zh-CN" altLang="en-US" sz="1800" b="1" dirty="0">
              <a:solidFill>
                <a:srgbClr val="004992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2268" y="3773071"/>
            <a:ext cx="8280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4992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基于</a:t>
            </a:r>
            <a:r>
              <a:rPr lang="en-US" altLang="zh-CN" b="1" dirty="0">
                <a:solidFill>
                  <a:srgbClr val="004992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seq2seq</a:t>
            </a:r>
            <a:r>
              <a:rPr lang="zh-CN" altLang="en-US" b="1" dirty="0">
                <a:solidFill>
                  <a:srgbClr val="004992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的多模型组合智能聊天助手——百变小冰</a:t>
            </a:r>
            <a:endParaRPr lang="zh-CN" altLang="en-US" b="1" dirty="0">
              <a:solidFill>
                <a:srgbClr val="004992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1955" y="561340"/>
            <a:ext cx="2734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需求分析</a:t>
            </a:r>
            <a:endParaRPr lang="zh-CN" altLang="en-US" sz="3200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3298704" y="1071932"/>
            <a:ext cx="4460241" cy="611504"/>
            <a:chOff x="627142" y="3203095"/>
            <a:chExt cx="5946987" cy="815339"/>
          </a:xfrm>
        </p:grpSpPr>
        <p:grpSp>
          <p:nvGrpSpPr>
            <p:cNvPr id="5" name="组合 4"/>
            <p:cNvGrpSpPr/>
            <p:nvPr/>
          </p:nvGrpSpPr>
          <p:grpSpPr>
            <a:xfrm>
              <a:off x="627142" y="3203095"/>
              <a:ext cx="652112" cy="652112"/>
              <a:chOff x="806846" y="3382799"/>
              <a:chExt cx="472408" cy="472408"/>
            </a:xfrm>
          </p:grpSpPr>
          <p:sp>
            <p:nvSpPr>
              <p:cNvPr id="31" name="ïṩ1íḍe"/>
              <p:cNvSpPr/>
              <p:nvPr/>
            </p:nvSpPr>
            <p:spPr>
              <a:xfrm>
                <a:off x="806846" y="3382799"/>
                <a:ext cx="472408" cy="472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32" name="iṩḻïḓé"/>
              <p:cNvSpPr/>
              <p:nvPr/>
            </p:nvSpPr>
            <p:spPr>
              <a:xfrm>
                <a:off x="951189" y="3522648"/>
                <a:ext cx="183723" cy="192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</p:grpSp>
        <p:sp>
          <p:nvSpPr>
            <p:cNvPr id="34" name="íṣ1ídê"/>
            <p:cNvSpPr/>
            <p:nvPr/>
          </p:nvSpPr>
          <p:spPr>
            <a:xfrm>
              <a:off x="1399302" y="3396135"/>
              <a:ext cx="5174827" cy="622299"/>
            </a:xfrm>
            <a:prstGeom prst="rect">
              <a:avLst/>
            </a:prstGeom>
          </p:spPr>
          <p:txBody>
            <a:bodyPr wrap="square" lIns="67500" tIns="35100" rIns="67500" bIns="35100" anchor="t"/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Heiti SC Light" panose="02000000000000000000" charset="-122"/>
                  <a:ea typeface="Heiti SC Light" panose="02000000000000000000" charset="-122"/>
                </a:rPr>
                <a:t>机器人要有更多变的对话内容</a:t>
              </a:r>
              <a:endParaRPr lang="zh-CN" altLang="en-US" sz="1600" dirty="0">
                <a:latin typeface="Heiti SC Light" panose="02000000000000000000" charset="-122"/>
                <a:ea typeface="Heiti SC Light" panose="02000000000000000000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98704" y="459644"/>
            <a:ext cx="3301548" cy="556543"/>
            <a:chOff x="623388" y="1568865"/>
            <a:chExt cx="4402064" cy="742057"/>
          </a:xfrm>
        </p:grpSpPr>
        <p:grpSp>
          <p:nvGrpSpPr>
            <p:cNvPr id="6" name="组合 5"/>
            <p:cNvGrpSpPr/>
            <p:nvPr/>
          </p:nvGrpSpPr>
          <p:grpSpPr>
            <a:xfrm>
              <a:off x="623388" y="1568865"/>
              <a:ext cx="652112" cy="652112"/>
              <a:chOff x="803092" y="1609721"/>
              <a:chExt cx="472408" cy="472408"/>
            </a:xfrm>
          </p:grpSpPr>
          <p:sp>
            <p:nvSpPr>
              <p:cNvPr id="61" name="íşḷîḓè"/>
              <p:cNvSpPr/>
              <p:nvPr/>
            </p:nvSpPr>
            <p:spPr>
              <a:xfrm>
                <a:off x="803092" y="1609721"/>
                <a:ext cx="472408" cy="472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62" name="îSḷiďé"/>
              <p:cNvSpPr/>
              <p:nvPr/>
            </p:nvSpPr>
            <p:spPr>
              <a:xfrm>
                <a:off x="947435" y="1749570"/>
                <a:ext cx="183723" cy="192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</p:grpSp>
        <p:sp>
          <p:nvSpPr>
            <p:cNvPr id="63" name="ïṡḷidé"/>
            <p:cNvSpPr/>
            <p:nvPr/>
          </p:nvSpPr>
          <p:spPr>
            <a:xfrm>
              <a:off x="1395920" y="1569160"/>
              <a:ext cx="3629532" cy="415908"/>
            </a:xfrm>
            <a:prstGeom prst="rect">
              <a:avLst/>
            </a:prstGeom>
          </p:spPr>
          <p:txBody>
            <a:bodyPr wrap="none" lIns="67500" tIns="35100" rIns="67500" bIns="35100" anchor="b" anchorCtr="0">
              <a:noAutofit/>
            </a:bodyPr>
            <a:lstStyle/>
            <a:p>
              <a:pPr algn="l"/>
              <a:r>
                <a:rPr lang="zh-CN" altLang="en-US" sz="2000" b="1" dirty="0">
                  <a:solidFill>
                    <a:srgbClr val="004992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随时随地</a:t>
              </a:r>
              <a:endParaRPr lang="zh-CN" altLang="en-US" sz="2000" b="1" dirty="0">
                <a:solidFill>
                  <a:srgbClr val="004992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sp>
          <p:nvSpPr>
            <p:cNvPr id="64" name="îṣļíḓè"/>
            <p:cNvSpPr/>
            <p:nvPr/>
          </p:nvSpPr>
          <p:spPr>
            <a:xfrm>
              <a:off x="1491593" y="1704447"/>
              <a:ext cx="3113941" cy="606475"/>
            </a:xfrm>
            <a:prstGeom prst="rect">
              <a:avLst/>
            </a:prstGeom>
          </p:spPr>
          <p:txBody>
            <a:bodyPr wrap="square" lIns="67500" tIns="35100" rIns="67500" bIns="35100" anchor="t">
              <a:normAutofit/>
            </a:bodyPr>
            <a:lstStyle/>
            <a:p>
              <a:pPr>
                <a:lnSpc>
                  <a:spcPct val="160000"/>
                </a:lnSpc>
              </a:pPr>
              <a:r>
                <a:rPr lang="zh-CN" altLang="en-US" sz="1600" dirty="0">
                  <a:latin typeface="Heiti SC Light" panose="02000000000000000000" charset="-122"/>
                  <a:ea typeface="Heiti SC Light" panose="02000000000000000000" charset="-122"/>
                </a:rPr>
                <a:t>可以再线上随时访问</a:t>
              </a:r>
              <a:endParaRPr lang="zh-CN" altLang="en-US" sz="1600" dirty="0">
                <a:latin typeface="Heiti SC Light" panose="02000000000000000000" charset="-122"/>
                <a:ea typeface="Heiti SC Light" panose="02000000000000000000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298825" y="1684020"/>
            <a:ext cx="4885055" cy="979805"/>
            <a:chOff x="5195" y="2652"/>
            <a:chExt cx="7693" cy="1543"/>
          </a:xfrm>
        </p:grpSpPr>
        <p:grpSp>
          <p:nvGrpSpPr>
            <p:cNvPr id="3" name="组合 2"/>
            <p:cNvGrpSpPr/>
            <p:nvPr/>
          </p:nvGrpSpPr>
          <p:grpSpPr>
            <a:xfrm>
              <a:off x="5195" y="2652"/>
              <a:ext cx="770" cy="770"/>
              <a:chOff x="803092" y="5289717"/>
              <a:chExt cx="472408" cy="472408"/>
            </a:xfrm>
          </p:grpSpPr>
          <p:sp>
            <p:nvSpPr>
              <p:cNvPr id="35" name="ïŝļîdê"/>
              <p:cNvSpPr/>
              <p:nvPr/>
            </p:nvSpPr>
            <p:spPr>
              <a:xfrm>
                <a:off x="803092" y="5289717"/>
                <a:ext cx="472408" cy="472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36" name="îś1íde"/>
              <p:cNvSpPr/>
              <p:nvPr/>
            </p:nvSpPr>
            <p:spPr>
              <a:xfrm>
                <a:off x="947435" y="5429566"/>
                <a:ext cx="183723" cy="192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</p:grpSp>
        <p:sp>
          <p:nvSpPr>
            <p:cNvPr id="38" name="îṧľïďè"/>
            <p:cNvSpPr/>
            <p:nvPr/>
          </p:nvSpPr>
          <p:spPr>
            <a:xfrm>
              <a:off x="6106" y="3031"/>
              <a:ext cx="6783" cy="1165"/>
            </a:xfrm>
            <a:prstGeom prst="rect">
              <a:avLst/>
            </a:prstGeom>
          </p:spPr>
          <p:txBody>
            <a:bodyPr wrap="square" lIns="67500" tIns="35100" rIns="67500" bIns="35100" anchor="t"/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latin typeface="Heiti SC Light" panose="02000000000000000000" charset="-122"/>
                  <a:ea typeface="Heiti SC Light" panose="02000000000000000000" charset="-122"/>
                </a:rPr>
                <a:t>询问天气，获取资讯，查询星座运势</a:t>
              </a:r>
              <a:endParaRPr lang="zh-CN" altLang="en-US" sz="1600" dirty="0">
                <a:latin typeface="Heiti SC Light" panose="02000000000000000000" charset="-122"/>
                <a:ea typeface="Heiti SC Light" panose="02000000000000000000" charset="-122"/>
              </a:endParaRPr>
            </a:p>
          </p:txBody>
        </p:sp>
        <p:sp>
          <p:nvSpPr>
            <p:cNvPr id="4" name="ïṡḷidé"/>
            <p:cNvSpPr/>
            <p:nvPr/>
          </p:nvSpPr>
          <p:spPr>
            <a:xfrm>
              <a:off x="6066" y="2726"/>
              <a:ext cx="4287" cy="491"/>
            </a:xfrm>
            <a:prstGeom prst="rect">
              <a:avLst/>
            </a:prstGeom>
          </p:spPr>
          <p:txBody>
            <a:bodyPr wrap="none" lIns="67500" tIns="35100" rIns="67500" bIns="35100" anchor="b" anchorCtr="0">
              <a:noAutofit/>
            </a:bodyPr>
            <a:lstStyle/>
            <a:p>
              <a:pPr algn="l"/>
              <a:r>
                <a:rPr lang="zh-CN" altLang="en-US" sz="2000" b="1" dirty="0">
                  <a:solidFill>
                    <a:srgbClr val="004992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丰富的功能</a:t>
              </a:r>
              <a:endParaRPr lang="zh-CN" altLang="en-US" sz="2000" b="1" dirty="0">
                <a:solidFill>
                  <a:srgbClr val="004992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8" name="ïṡḷidé"/>
          <p:cNvSpPr/>
          <p:nvPr/>
        </p:nvSpPr>
        <p:spPr>
          <a:xfrm>
            <a:off x="3852068" y="1071932"/>
            <a:ext cx="2722149" cy="311931"/>
          </a:xfrm>
          <a:prstGeom prst="rect">
            <a:avLst/>
          </a:prstGeom>
        </p:spPr>
        <p:txBody>
          <a:bodyPr wrap="none" lIns="67500" tIns="35100" rIns="67500" bIns="35100" anchor="b" anchorCtr="0">
            <a:noAutofit/>
          </a:bodyPr>
          <a:lstStyle/>
          <a:p>
            <a:pPr algn="l"/>
            <a:r>
              <a:rPr lang="zh-CN" altLang="en-US" sz="2000" b="1" dirty="0">
                <a:solidFill>
                  <a:srgbClr val="004992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更好的对话多样性</a:t>
            </a:r>
            <a:endParaRPr lang="zh-CN" altLang="en-US" sz="2000" b="1" dirty="0">
              <a:solidFill>
                <a:srgbClr val="004992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93700" y="561340"/>
            <a:ext cx="2734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调研案例</a:t>
            </a:r>
            <a:endParaRPr lang="zh-CN" altLang="en-US" sz="3200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pic>
        <p:nvPicPr>
          <p:cNvPr id="2" name="图片 1" descr="截屏2021-12-14 下午4.35.19"/>
          <p:cNvPicPr>
            <a:picLocks noChangeAspect="1"/>
          </p:cNvPicPr>
          <p:nvPr/>
        </p:nvPicPr>
        <p:blipFill>
          <a:blip r:embed="rId1"/>
          <a:srcRect r="48200" b="-749"/>
          <a:stretch>
            <a:fillRect/>
          </a:stretch>
        </p:blipFill>
        <p:spPr>
          <a:xfrm>
            <a:off x="0" y="1144905"/>
            <a:ext cx="2886710" cy="3074035"/>
          </a:xfrm>
          <a:prstGeom prst="rect">
            <a:avLst/>
          </a:prstGeom>
        </p:spPr>
      </p:pic>
      <p:pic>
        <p:nvPicPr>
          <p:cNvPr id="5" name="图片 4" descr="WechatIMG4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095" y="493395"/>
            <a:ext cx="2795905" cy="4157345"/>
          </a:xfrm>
          <a:prstGeom prst="rect">
            <a:avLst/>
          </a:prstGeom>
        </p:spPr>
      </p:pic>
      <p:pic>
        <p:nvPicPr>
          <p:cNvPr id="8" name="图片 7" descr="截屏2021-12-14 下午4.39.58"/>
          <p:cNvPicPr>
            <a:picLocks noChangeAspect="1"/>
          </p:cNvPicPr>
          <p:nvPr/>
        </p:nvPicPr>
        <p:blipFill>
          <a:blip r:embed="rId3"/>
          <a:srcRect r="63771" b="971"/>
          <a:stretch>
            <a:fillRect/>
          </a:stretch>
        </p:blipFill>
        <p:spPr>
          <a:xfrm>
            <a:off x="2886710" y="1144905"/>
            <a:ext cx="1446530" cy="31572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52290" y="1144905"/>
            <a:ext cx="192214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b="1" dirty="0">
                <a:latin typeface="华文楷体" panose="02010600040101010101" charset="-122"/>
                <a:ea typeface="华文楷体" panose="02010600040101010101" charset="-122"/>
              </a:rPr>
              <a:t>        </a:t>
            </a:r>
            <a:r>
              <a:rPr lang="zh-CN" altLang="en-US" sz="1400" b="1" dirty="0">
                <a:latin typeface="华文楷体" panose="02010600040101010101" charset="-122"/>
                <a:ea typeface="华文楷体" panose="02010600040101010101" charset="-122"/>
              </a:rPr>
              <a:t>该开源项目仅支持单一模型训练和使用，所有语句的生成全部依赖于同一个语料，缺乏多样性，同时也没有其他功能，不能查询信息。我们选择该项目作为模板，在此基础上进行改进。</a:t>
            </a:r>
            <a:endParaRPr lang="zh-CN" altLang="en-US" sz="1400" b="1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43535" y="501650"/>
            <a:ext cx="2734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效果对比</a:t>
            </a:r>
            <a:endParaRPr lang="zh-CN" altLang="en-US" sz="3200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6635" y="1085522"/>
            <a:ext cx="2734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测试数据集</a:t>
            </a:r>
            <a:endParaRPr lang="zh-CN" altLang="en-US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3230" y="715645"/>
            <a:ext cx="379095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</a:t>
            </a:r>
            <a:r>
              <a:rPr lang="zh-CN" sz="1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测试数据集共</a:t>
            </a:r>
            <a:r>
              <a:rPr lang="en-US" altLang="zh-CN" sz="1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47</a:t>
            </a:r>
            <a:r>
              <a:rPr lang="zh-CN" altLang="en-US" sz="1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句问句，其中</a:t>
            </a:r>
            <a:r>
              <a:rPr lang="en-US" altLang="zh-CN" sz="1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35</a:t>
            </a:r>
            <a:r>
              <a:rPr lang="zh-CN" altLang="en-US" sz="1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句自由聊天与训练语料相关，</a:t>
            </a:r>
            <a:r>
              <a:rPr lang="en-US" altLang="zh-CN" sz="1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12</a:t>
            </a:r>
            <a:r>
              <a:rPr lang="zh-CN" altLang="en-US" sz="1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句是查询信息的功能性问句。</a:t>
            </a:r>
            <a:endParaRPr lang="zh-CN" altLang="en-US" sz="1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sz="1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</a:t>
            </a:r>
            <a:r>
              <a:rPr lang="zh-CN" altLang="en-US" sz="1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左侧两个图是自由聊天问句，黄色标注的问句是多模型（本项目）回答效果明显优于单一模型（原开源项目）效果的问句，红色标注相反。右侧问句为</a:t>
            </a:r>
            <a:r>
              <a:rPr lang="zh-CN" altLang="en-US" sz="1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查询信息的功能性问句。</a:t>
            </a:r>
            <a:endParaRPr lang="zh-CN" altLang="en-US" sz="1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0795" y="673735"/>
            <a:ext cx="1282700" cy="4187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5" y="1706880"/>
            <a:ext cx="1319530" cy="2543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745" y="2548890"/>
            <a:ext cx="1403350" cy="20999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43535" y="501650"/>
            <a:ext cx="2734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效果对比</a:t>
            </a:r>
            <a:endParaRPr lang="zh-CN" altLang="en-US" sz="3200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3535" y="1085215"/>
            <a:ext cx="2105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自由聊天部分</a:t>
            </a:r>
            <a:endParaRPr lang="zh-CN" altLang="en-US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535" y="1585595"/>
            <a:ext cx="5376545" cy="15373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20080" y="1585595"/>
            <a:ext cx="315023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</a:t>
            </a:r>
            <a:r>
              <a:rPr lang="zh-CN" altLang="en-US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上图为多模型输出效果明显好于单模型结果（原开源项目）的展示，占测试集中的</a:t>
            </a:r>
            <a:r>
              <a:rPr lang="en-US" altLang="zh-CN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12</a:t>
            </a:r>
            <a:r>
              <a:rPr lang="zh-CN" altLang="en-US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句，占自由对话部分的</a:t>
            </a:r>
            <a:r>
              <a:rPr lang="en-US" altLang="zh-CN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34%</a:t>
            </a:r>
            <a:r>
              <a:rPr lang="zh-CN" altLang="en-US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1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zh-CN" altLang="en-US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下图为</a:t>
            </a:r>
            <a:r>
              <a:rPr lang="zh-CN" altLang="en-US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单模型结果（原开源项目）明显好于多模型输出效果的展示，占测试集中的</a:t>
            </a:r>
            <a:r>
              <a:rPr lang="en-US" altLang="zh-CN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句，占自由对话部分的</a:t>
            </a:r>
            <a:r>
              <a:rPr lang="en-US" altLang="zh-CN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6%</a:t>
            </a:r>
            <a:r>
              <a:rPr lang="zh-CN" altLang="en-US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1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35" y="3444240"/>
            <a:ext cx="2265680" cy="4279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43535" y="501650"/>
            <a:ext cx="2734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效果对比</a:t>
            </a:r>
            <a:endParaRPr lang="zh-CN" altLang="en-US" sz="3200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3535" y="1085215"/>
            <a:ext cx="2105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功能问答部分</a:t>
            </a:r>
            <a:endParaRPr lang="zh-CN" altLang="en-US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275" y="1545590"/>
            <a:ext cx="8553450" cy="14338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4205" y="3192145"/>
            <a:ext cx="5887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</a:t>
            </a:r>
            <a:r>
              <a:rPr lang="zh-CN" altLang="en-US" sz="1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上图为</a:t>
            </a:r>
            <a:r>
              <a:rPr lang="zh-CN" altLang="en-US" sz="1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查询信息的功能性问句测试结果</a:t>
            </a:r>
            <a:r>
              <a:rPr lang="zh-CN" altLang="en-US" sz="1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，多模型（本项目）回答效果明显优于原开源项目，增加了天气、运势、新闻的对话询问功能。</a:t>
            </a:r>
            <a:endParaRPr lang="zh-CN" altLang="en-US" sz="1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75260" y="420370"/>
            <a:ext cx="2734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功能实现</a:t>
            </a:r>
            <a:endParaRPr lang="zh-CN" altLang="en-US" sz="3200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060" y="918210"/>
            <a:ext cx="4344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模型选择与输出回答</a:t>
            </a:r>
            <a:endParaRPr lang="zh-CN" altLang="en-US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5260" y="1290320"/>
            <a:ext cx="5075555" cy="3002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t="51452" r="56522"/>
          <a:stretch>
            <a:fillRect/>
          </a:stretch>
        </p:blipFill>
        <p:spPr>
          <a:xfrm>
            <a:off x="5320665" y="666750"/>
            <a:ext cx="3743960" cy="4161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75260" y="496570"/>
            <a:ext cx="2734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功能实现</a:t>
            </a:r>
            <a:endParaRPr lang="zh-CN" altLang="en-US" sz="3200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49145" y="558165"/>
            <a:ext cx="4344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4992"/>
                </a:solidFill>
                <a:latin typeface="华文黑体" panose="02010600040101010101" charset="-122"/>
                <a:ea typeface="华文黑体" panose="02010600040101010101" charset="-122"/>
              </a:rPr>
              <a:t>模型选择与输出回答</a:t>
            </a:r>
            <a:endParaRPr lang="zh-CN" altLang="en-US" b="1" dirty="0">
              <a:solidFill>
                <a:srgbClr val="004992"/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-42962" b="-1463"/>
          <a:stretch>
            <a:fillRect/>
          </a:stretch>
        </p:blipFill>
        <p:spPr>
          <a:xfrm>
            <a:off x="929005" y="1080135"/>
            <a:ext cx="10354945" cy="396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7485,&quot;width&quot;:12660}"/>
</p:tagLst>
</file>

<file path=ppt/tags/tag2.xml><?xml version="1.0" encoding="utf-8"?>
<p:tagLst xmlns:p="http://schemas.openxmlformats.org/presentationml/2006/main">
  <p:tag name="KSO_WM_UNIT_PLACING_PICTURE_USER_VIEWPORT" val="{&quot;height&quot;:6345,&quot;width&quot;:18375}"/>
</p:tagLst>
</file>

<file path=ppt/theme/theme1.xml><?xml version="1.0" encoding="utf-8"?>
<a:theme xmlns:a="http://schemas.openxmlformats.org/drawingml/2006/main" name="B132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B132">
      <a:majorFont>
        <a:latin typeface="-쉬리B"/>
        <a:ea typeface="-쉬리B"/>
        <a:cs typeface=""/>
      </a:majorFont>
      <a:minorFont>
        <a:latin typeface="-쉬리M"/>
        <a:ea typeface="-쉬리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anose="020B0600000101010101" pitchFamily="34" charset="-127"/>
            <a:ea typeface="Gulim" panose="020B0600000101010101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anose="020B0600000101010101" pitchFamily="34" charset="-127"/>
            <a:ea typeface="Gulim" panose="020B0600000101010101" pitchFamily="34" charset="-127"/>
          </a:defRPr>
        </a:defPPr>
      </a:lstStyle>
    </a:lnDef>
  </a:objectDefaults>
  <a:extraClrSchemeLst>
    <a:extraClrScheme>
      <a:clrScheme name="B132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132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0</TotalTime>
  <Words>1893</Words>
  <Application>WPS 文字</Application>
  <PresentationFormat>全屏显示(16:9)</PresentationFormat>
  <Paragraphs>128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40" baseType="lpstr">
      <vt:lpstr>Arial</vt:lpstr>
      <vt:lpstr>方正书宋_GBK</vt:lpstr>
      <vt:lpstr>Wingdings</vt:lpstr>
      <vt:lpstr>Gulim</vt:lpstr>
      <vt:lpstr>-쉬리B</vt:lpstr>
      <vt:lpstr>Apple SD Gothic Neo</vt:lpstr>
      <vt:lpstr>黑体</vt:lpstr>
      <vt:lpstr>-쉬리M</vt:lpstr>
      <vt:lpstr>楷体</vt:lpstr>
      <vt:lpstr>华文中宋</vt:lpstr>
      <vt:lpstr>Calibri</vt:lpstr>
      <vt:lpstr>Malgun Gothic</vt:lpstr>
      <vt:lpstr>PingFang HK Semibold</vt:lpstr>
      <vt:lpstr>PingFang HK Regular</vt:lpstr>
      <vt:lpstr>华文楷体</vt:lpstr>
      <vt:lpstr>华文黑体</vt:lpstr>
      <vt:lpstr>Heiti SC Light</vt:lpstr>
      <vt:lpstr>微软雅黑</vt:lpstr>
      <vt:lpstr>汉仪旗黑</vt:lpstr>
      <vt:lpstr>宋体</vt:lpstr>
      <vt:lpstr>Arial Unicode MS</vt:lpstr>
      <vt:lpstr>汉仪书宋二KW</vt:lpstr>
      <vt:lpstr>华文宋体</vt:lpstr>
      <vt:lpstr>B132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정윤주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정윤주</dc:creator>
  <cp:lastModifiedBy>hydeng</cp:lastModifiedBy>
  <cp:revision>296</cp:revision>
  <dcterms:created xsi:type="dcterms:W3CDTF">2021-12-26T07:50:40Z</dcterms:created>
  <dcterms:modified xsi:type="dcterms:W3CDTF">2021-12-26T07:50:40Z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  <property fmtid="{D5CDD505-2E9C-101B-9397-08002B2CF9AE}" pid="3" name="ICV">
    <vt:lpwstr>E5A7F57129114C76B8D61E7103A18AC0</vt:lpwstr>
  </property>
</Properties>
</file>